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embeddedFontLst>
    <p:embeddedFont>
      <p:font typeface="Garamond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Garamond-bold.fntdata"/><Relationship Id="rId27" Type="http://schemas.openxmlformats.org/officeDocument/2006/relationships/font" Target="fonts/Garamond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Garamond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font" Target="fonts/Garamond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3a0251d50_1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3a0251d50_1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3a0251d50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3a0251d50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3a0251d50_1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3a0251d50_1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49c387ac4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49c387ac4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49c387ac49_1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49c387ac49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49c387ac49_1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49c387ac49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49c387ac49_1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49c387ac49_1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49c387ac49_1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49c387ac49_1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49c387ac49_1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49c387ac49_1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49c387ac49_1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49c387ac49_1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49c387aa0e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49c387aa0e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49c387ac4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49c387ac4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49c68e8d30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49c68e8d30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49c387aa0e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49c387aa0e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3a0251d50_1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3a0251d50_1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49c387aa0e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49c387aa0e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49c387aa0e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49c387aa0e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49c387aa0e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49c387aa0e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49c387aa0e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49c387aa0e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49c387aa0e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49c387aa0e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9" Type="http://schemas.openxmlformats.org/officeDocument/2006/relationships/image" Target="../media/image4.png"/><Relationship Id="rId5" Type="http://schemas.openxmlformats.org/officeDocument/2006/relationships/image" Target="../media/image12.png"/><Relationship Id="rId6" Type="http://schemas.openxmlformats.org/officeDocument/2006/relationships/image" Target="../media/image3.png"/><Relationship Id="rId7" Type="http://schemas.openxmlformats.org/officeDocument/2006/relationships/image" Target="../media/image15.png"/><Relationship Id="rId8" Type="http://schemas.openxmlformats.org/officeDocument/2006/relationships/image" Target="../media/image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Relationship Id="rId4" Type="http://schemas.openxmlformats.org/officeDocument/2006/relationships/image" Target="../media/image12.png"/><Relationship Id="rId5" Type="http://schemas.openxmlformats.org/officeDocument/2006/relationships/image" Target="../media/image3.png"/><Relationship Id="rId6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png"/><Relationship Id="rId4" Type="http://schemas.openxmlformats.org/officeDocument/2006/relationships/image" Target="../media/image12.png"/><Relationship Id="rId5" Type="http://schemas.openxmlformats.org/officeDocument/2006/relationships/image" Target="../media/image3.png"/><Relationship Id="rId6" Type="http://schemas.openxmlformats.org/officeDocument/2006/relationships/image" Target="../media/image2.png"/><Relationship Id="rId7" Type="http://schemas.openxmlformats.org/officeDocument/2006/relationships/image" Target="../media/image15.png"/><Relationship Id="rId8" Type="http://schemas.openxmlformats.org/officeDocument/2006/relationships/image" Target="../media/image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image" Target="../media/image4.png"/><Relationship Id="rId5" Type="http://schemas.openxmlformats.org/officeDocument/2006/relationships/image" Target="../media/image3.png"/><Relationship Id="rId6" Type="http://schemas.openxmlformats.org/officeDocument/2006/relationships/image" Target="../media/image2.png"/><Relationship Id="rId7" Type="http://schemas.openxmlformats.org/officeDocument/2006/relationships/image" Target="../media/image15.png"/><Relationship Id="rId8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drive.google.com/file/d/1odJ1CK4FR82Yl60-tqQDwg_NCNNrw8_V/view?usp=sharing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Garamond"/>
                <a:ea typeface="Garamond"/>
                <a:cs typeface="Garamond"/>
                <a:sym typeface="Garamond"/>
              </a:rPr>
              <a:t>Odin: Crowd Simulation</a:t>
            </a:r>
            <a:endParaRPr sz="300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Hannah Bollar and Eric Chiu</a:t>
            </a:r>
            <a:endParaRPr sz="1400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5900" y="583113"/>
            <a:ext cx="3472200" cy="3443272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2"/>
          <p:cNvSpPr txBox="1"/>
          <p:nvPr/>
        </p:nvSpPr>
        <p:spPr>
          <a:xfrm>
            <a:off x="3879900" y="4307325"/>
            <a:ext cx="1384200" cy="34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Garamond"/>
                <a:ea typeface="Garamond"/>
                <a:cs typeface="Garamond"/>
                <a:sym typeface="Garamond"/>
              </a:rPr>
              <a:t>16</a:t>
            </a:r>
            <a:r>
              <a:rPr lang="en" sz="1100">
                <a:latin typeface="Garamond"/>
                <a:ea typeface="Garamond"/>
                <a:cs typeface="Garamond"/>
                <a:sym typeface="Garamond"/>
              </a:rPr>
              <a:t> agents</a:t>
            </a:r>
            <a:endParaRPr sz="1100"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3"/>
          <p:cNvSpPr/>
          <p:nvPr/>
        </p:nvSpPr>
        <p:spPr>
          <a:xfrm>
            <a:off x="2142511" y="2066300"/>
            <a:ext cx="441600" cy="4419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3"/>
          <p:cNvSpPr/>
          <p:nvPr/>
        </p:nvSpPr>
        <p:spPr>
          <a:xfrm>
            <a:off x="2584248" y="2066300"/>
            <a:ext cx="441600" cy="4419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23"/>
          <p:cNvSpPr/>
          <p:nvPr/>
        </p:nvSpPr>
        <p:spPr>
          <a:xfrm>
            <a:off x="3025984" y="2066300"/>
            <a:ext cx="441600" cy="4419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23"/>
          <p:cNvSpPr/>
          <p:nvPr/>
        </p:nvSpPr>
        <p:spPr>
          <a:xfrm>
            <a:off x="3467721" y="2066300"/>
            <a:ext cx="441600" cy="4419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23"/>
          <p:cNvSpPr/>
          <p:nvPr/>
        </p:nvSpPr>
        <p:spPr>
          <a:xfrm>
            <a:off x="3909458" y="2066300"/>
            <a:ext cx="441600" cy="4419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23"/>
          <p:cNvSpPr/>
          <p:nvPr/>
        </p:nvSpPr>
        <p:spPr>
          <a:xfrm>
            <a:off x="4351194" y="2066300"/>
            <a:ext cx="441600" cy="4419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23"/>
          <p:cNvSpPr/>
          <p:nvPr/>
        </p:nvSpPr>
        <p:spPr>
          <a:xfrm>
            <a:off x="4792931" y="2066300"/>
            <a:ext cx="441600" cy="4419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3"/>
          <p:cNvSpPr/>
          <p:nvPr/>
        </p:nvSpPr>
        <p:spPr>
          <a:xfrm>
            <a:off x="5234668" y="2066300"/>
            <a:ext cx="441600" cy="4419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23"/>
          <p:cNvSpPr/>
          <p:nvPr/>
        </p:nvSpPr>
        <p:spPr>
          <a:xfrm>
            <a:off x="5676404" y="2066300"/>
            <a:ext cx="441600" cy="4419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23"/>
          <p:cNvSpPr/>
          <p:nvPr/>
        </p:nvSpPr>
        <p:spPr>
          <a:xfrm>
            <a:off x="6118141" y="2066300"/>
            <a:ext cx="441600" cy="4419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23"/>
          <p:cNvSpPr/>
          <p:nvPr/>
        </p:nvSpPr>
        <p:spPr>
          <a:xfrm>
            <a:off x="6559877" y="2066300"/>
            <a:ext cx="441600" cy="4419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23"/>
          <p:cNvSpPr/>
          <p:nvPr/>
        </p:nvSpPr>
        <p:spPr>
          <a:xfrm>
            <a:off x="7001614" y="2066300"/>
            <a:ext cx="441600" cy="4419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23"/>
          <p:cNvSpPr/>
          <p:nvPr/>
        </p:nvSpPr>
        <p:spPr>
          <a:xfrm>
            <a:off x="7443351" y="2066300"/>
            <a:ext cx="441600" cy="4419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23"/>
          <p:cNvSpPr/>
          <p:nvPr/>
        </p:nvSpPr>
        <p:spPr>
          <a:xfrm>
            <a:off x="1700774" y="2066300"/>
            <a:ext cx="441600" cy="4419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23"/>
          <p:cNvSpPr/>
          <p:nvPr/>
        </p:nvSpPr>
        <p:spPr>
          <a:xfrm>
            <a:off x="1259038" y="2066300"/>
            <a:ext cx="441600" cy="4419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3"/>
          <p:cNvSpPr txBox="1"/>
          <p:nvPr/>
        </p:nvSpPr>
        <p:spPr>
          <a:xfrm>
            <a:off x="1259050" y="2571750"/>
            <a:ext cx="617100" cy="6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Garamond"/>
                <a:ea typeface="Garamond"/>
                <a:cs typeface="Garamond"/>
                <a:sym typeface="Garamond"/>
              </a:rPr>
              <a:t>agent </a:t>
            </a:r>
            <a:endParaRPr sz="1100"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Garamond"/>
                <a:ea typeface="Garamond"/>
                <a:cs typeface="Garamond"/>
                <a:sym typeface="Garamond"/>
              </a:rPr>
              <a:t>world</a:t>
            </a:r>
            <a:endParaRPr sz="1100"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Garamond"/>
                <a:ea typeface="Garamond"/>
                <a:cs typeface="Garamond"/>
                <a:sym typeface="Garamond"/>
              </a:rPr>
              <a:t>pos</a:t>
            </a:r>
            <a:endParaRPr sz="110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33" name="Google Shape;133;p23"/>
          <p:cNvSpPr txBox="1"/>
          <p:nvPr/>
        </p:nvSpPr>
        <p:spPr>
          <a:xfrm>
            <a:off x="3928650" y="1466375"/>
            <a:ext cx="1286700" cy="4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Garamond"/>
                <a:ea typeface="Garamond"/>
                <a:cs typeface="Garamond"/>
                <a:sym typeface="Garamond"/>
              </a:rPr>
              <a:t>16 pixels per agent</a:t>
            </a:r>
            <a:endParaRPr sz="110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34" name="Google Shape;134;p23"/>
          <p:cNvSpPr txBox="1"/>
          <p:nvPr/>
        </p:nvSpPr>
        <p:spPr>
          <a:xfrm>
            <a:off x="1700650" y="2571750"/>
            <a:ext cx="617100" cy="6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Garamond"/>
                <a:ea typeface="Garamond"/>
                <a:cs typeface="Garamond"/>
                <a:sym typeface="Garamond"/>
              </a:rPr>
              <a:t>joint</a:t>
            </a:r>
            <a:r>
              <a:rPr lang="en" sz="1100">
                <a:latin typeface="Garamond"/>
                <a:ea typeface="Garamond"/>
                <a:cs typeface="Garamond"/>
                <a:sym typeface="Garamond"/>
              </a:rPr>
              <a:t>0</a:t>
            </a:r>
            <a:endParaRPr sz="1100"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Garamond"/>
                <a:ea typeface="Garamond"/>
                <a:cs typeface="Garamond"/>
                <a:sym typeface="Garamond"/>
              </a:rPr>
              <a:t>local </a:t>
            </a:r>
            <a:endParaRPr sz="1100"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Garamond"/>
                <a:ea typeface="Garamond"/>
                <a:cs typeface="Garamond"/>
                <a:sym typeface="Garamond"/>
              </a:rPr>
              <a:t>pos</a:t>
            </a:r>
            <a:endParaRPr sz="110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35" name="Google Shape;135;p23"/>
          <p:cNvSpPr txBox="1"/>
          <p:nvPr/>
        </p:nvSpPr>
        <p:spPr>
          <a:xfrm>
            <a:off x="2142500" y="2571750"/>
            <a:ext cx="617100" cy="6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Garamond"/>
                <a:ea typeface="Garamond"/>
                <a:cs typeface="Garamond"/>
                <a:sym typeface="Garamond"/>
              </a:rPr>
              <a:t>joint1 </a:t>
            </a:r>
            <a:endParaRPr sz="1100"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Garamond"/>
                <a:ea typeface="Garamond"/>
                <a:cs typeface="Garamond"/>
                <a:sym typeface="Garamond"/>
              </a:rPr>
              <a:t>local</a:t>
            </a:r>
            <a:endParaRPr sz="1100"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Garamond"/>
                <a:ea typeface="Garamond"/>
                <a:cs typeface="Garamond"/>
                <a:sym typeface="Garamond"/>
              </a:rPr>
              <a:t>pos</a:t>
            </a:r>
            <a:endParaRPr sz="110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36" name="Google Shape;136;p23"/>
          <p:cNvSpPr txBox="1"/>
          <p:nvPr/>
        </p:nvSpPr>
        <p:spPr>
          <a:xfrm>
            <a:off x="2584250" y="2571750"/>
            <a:ext cx="617100" cy="6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Garamond"/>
                <a:ea typeface="Garamond"/>
                <a:cs typeface="Garamond"/>
                <a:sym typeface="Garamond"/>
              </a:rPr>
              <a:t>joint2 </a:t>
            </a:r>
            <a:endParaRPr sz="1100"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Garamond"/>
                <a:ea typeface="Garamond"/>
                <a:cs typeface="Garamond"/>
                <a:sym typeface="Garamond"/>
              </a:rPr>
              <a:t>local</a:t>
            </a:r>
            <a:endParaRPr sz="1100"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Garamond"/>
                <a:ea typeface="Garamond"/>
                <a:cs typeface="Garamond"/>
                <a:sym typeface="Garamond"/>
              </a:rPr>
              <a:t>pos</a:t>
            </a:r>
            <a:endParaRPr sz="110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37" name="Google Shape;137;p23"/>
          <p:cNvSpPr txBox="1"/>
          <p:nvPr/>
        </p:nvSpPr>
        <p:spPr>
          <a:xfrm>
            <a:off x="7443350" y="2571750"/>
            <a:ext cx="617100" cy="6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Garamond"/>
                <a:ea typeface="Garamond"/>
                <a:cs typeface="Garamond"/>
                <a:sym typeface="Garamond"/>
              </a:rPr>
              <a:t>joint14 </a:t>
            </a:r>
            <a:endParaRPr sz="1100"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Garamond"/>
                <a:ea typeface="Garamond"/>
                <a:cs typeface="Garamond"/>
                <a:sym typeface="Garamond"/>
              </a:rPr>
              <a:t>local</a:t>
            </a:r>
            <a:endParaRPr sz="1100"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Garamond"/>
                <a:ea typeface="Garamond"/>
                <a:cs typeface="Garamond"/>
                <a:sym typeface="Garamond"/>
              </a:rPr>
              <a:t>pos</a:t>
            </a:r>
            <a:endParaRPr sz="110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38" name="Google Shape;138;p23"/>
          <p:cNvSpPr txBox="1"/>
          <p:nvPr/>
        </p:nvSpPr>
        <p:spPr>
          <a:xfrm>
            <a:off x="7001625" y="2571750"/>
            <a:ext cx="617100" cy="6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Garamond"/>
                <a:ea typeface="Garamond"/>
                <a:cs typeface="Garamond"/>
                <a:sym typeface="Garamond"/>
              </a:rPr>
              <a:t>joint13 </a:t>
            </a:r>
            <a:endParaRPr sz="1100"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Garamond"/>
                <a:ea typeface="Garamond"/>
                <a:cs typeface="Garamond"/>
                <a:sym typeface="Garamond"/>
              </a:rPr>
              <a:t>local</a:t>
            </a:r>
            <a:endParaRPr sz="1100"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Garamond"/>
                <a:ea typeface="Garamond"/>
                <a:cs typeface="Garamond"/>
                <a:sym typeface="Garamond"/>
              </a:rPr>
              <a:t>pos</a:t>
            </a:r>
            <a:endParaRPr sz="110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39" name="Google Shape;139;p23"/>
          <p:cNvSpPr txBox="1"/>
          <p:nvPr/>
        </p:nvSpPr>
        <p:spPr>
          <a:xfrm>
            <a:off x="6559875" y="2571750"/>
            <a:ext cx="617100" cy="6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Garamond"/>
                <a:ea typeface="Garamond"/>
                <a:cs typeface="Garamond"/>
                <a:sym typeface="Garamond"/>
              </a:rPr>
              <a:t>joint12 </a:t>
            </a:r>
            <a:endParaRPr sz="1100"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Garamond"/>
                <a:ea typeface="Garamond"/>
                <a:cs typeface="Garamond"/>
                <a:sym typeface="Garamond"/>
              </a:rPr>
              <a:t>local</a:t>
            </a:r>
            <a:endParaRPr sz="1100"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Garamond"/>
                <a:ea typeface="Garamond"/>
                <a:cs typeface="Garamond"/>
                <a:sym typeface="Garamond"/>
              </a:rPr>
              <a:t>pos</a:t>
            </a:r>
            <a:endParaRPr sz="110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40" name="Google Shape;140;p23"/>
          <p:cNvSpPr txBox="1"/>
          <p:nvPr/>
        </p:nvSpPr>
        <p:spPr>
          <a:xfrm>
            <a:off x="6118000" y="2571750"/>
            <a:ext cx="617100" cy="6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Garamond"/>
                <a:ea typeface="Garamond"/>
                <a:cs typeface="Garamond"/>
                <a:sym typeface="Garamond"/>
              </a:rPr>
              <a:t>joint11 </a:t>
            </a:r>
            <a:endParaRPr sz="1100"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Garamond"/>
                <a:ea typeface="Garamond"/>
                <a:cs typeface="Garamond"/>
                <a:sym typeface="Garamond"/>
              </a:rPr>
              <a:t>local</a:t>
            </a:r>
            <a:endParaRPr sz="1100"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Garamond"/>
                <a:ea typeface="Garamond"/>
                <a:cs typeface="Garamond"/>
                <a:sym typeface="Garamond"/>
              </a:rPr>
              <a:t>pos</a:t>
            </a:r>
            <a:endParaRPr sz="110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41" name="Google Shape;141;p23"/>
          <p:cNvSpPr txBox="1"/>
          <p:nvPr/>
        </p:nvSpPr>
        <p:spPr>
          <a:xfrm>
            <a:off x="4263450" y="2571750"/>
            <a:ext cx="617100" cy="4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Garamond"/>
                <a:ea typeface="Garamond"/>
                <a:cs typeface="Garamond"/>
                <a:sym typeface="Garamond"/>
              </a:rPr>
              <a:t>...</a:t>
            </a:r>
            <a:endParaRPr sz="1800"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24"/>
          <p:cNvGrpSpPr/>
          <p:nvPr/>
        </p:nvGrpSpPr>
        <p:grpSpPr>
          <a:xfrm>
            <a:off x="522375" y="487650"/>
            <a:ext cx="8099250" cy="4168200"/>
            <a:chOff x="522375" y="487650"/>
            <a:chExt cx="8099250" cy="4168200"/>
          </a:xfrm>
        </p:grpSpPr>
        <p:sp>
          <p:nvSpPr>
            <p:cNvPr id="147" name="Google Shape;147;p24"/>
            <p:cNvSpPr/>
            <p:nvPr/>
          </p:nvSpPr>
          <p:spPr>
            <a:xfrm>
              <a:off x="2046000" y="959850"/>
              <a:ext cx="1848000" cy="18480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24"/>
            <p:cNvSpPr/>
            <p:nvPr/>
          </p:nvSpPr>
          <p:spPr>
            <a:xfrm>
              <a:off x="5250125" y="959850"/>
              <a:ext cx="1848000" cy="36960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24"/>
            <p:cNvSpPr txBox="1"/>
            <p:nvPr/>
          </p:nvSpPr>
          <p:spPr>
            <a:xfrm>
              <a:off x="2326650" y="487650"/>
              <a:ext cx="1286700" cy="47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Garamond"/>
                  <a:ea typeface="Garamond"/>
                  <a:cs typeface="Garamond"/>
                  <a:sym typeface="Garamond"/>
                </a:rPr>
                <a:t>Texture Shader</a:t>
              </a:r>
              <a:endParaRPr sz="1100"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150" name="Google Shape;150;p24"/>
            <p:cNvSpPr txBox="1"/>
            <p:nvPr/>
          </p:nvSpPr>
          <p:spPr>
            <a:xfrm>
              <a:off x="5530775" y="487650"/>
              <a:ext cx="1286700" cy="47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Garamond"/>
                  <a:ea typeface="Garamond"/>
                  <a:cs typeface="Garamond"/>
                  <a:sym typeface="Garamond"/>
                </a:rPr>
                <a:t>Crowd</a:t>
              </a:r>
              <a:r>
                <a:rPr lang="en" sz="1100">
                  <a:latin typeface="Garamond"/>
                  <a:ea typeface="Garamond"/>
                  <a:cs typeface="Garamond"/>
                  <a:sym typeface="Garamond"/>
                </a:rPr>
                <a:t> Shader</a:t>
              </a:r>
              <a:endParaRPr sz="1100"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cxnSp>
          <p:nvCxnSpPr>
            <p:cNvPr id="151" name="Google Shape;151;p24"/>
            <p:cNvCxnSpPr/>
            <p:nvPr/>
          </p:nvCxnSpPr>
          <p:spPr>
            <a:xfrm>
              <a:off x="1701675" y="1710375"/>
              <a:ext cx="351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52" name="Google Shape;152;p24"/>
            <p:cNvCxnSpPr/>
            <p:nvPr/>
          </p:nvCxnSpPr>
          <p:spPr>
            <a:xfrm>
              <a:off x="1701675" y="1883850"/>
              <a:ext cx="351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53" name="Google Shape;153;p24"/>
            <p:cNvCxnSpPr/>
            <p:nvPr/>
          </p:nvCxnSpPr>
          <p:spPr>
            <a:xfrm>
              <a:off x="1701675" y="2057325"/>
              <a:ext cx="351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154" name="Google Shape;154;p24"/>
            <p:cNvSpPr txBox="1"/>
            <p:nvPr/>
          </p:nvSpPr>
          <p:spPr>
            <a:xfrm>
              <a:off x="522375" y="1512750"/>
              <a:ext cx="1179300" cy="74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Garamond"/>
                  <a:ea typeface="Garamond"/>
                  <a:cs typeface="Garamond"/>
                  <a:sym typeface="Garamond"/>
                </a:rPr>
                <a:t>agent positions</a:t>
              </a:r>
              <a:endParaRPr sz="1100">
                <a:latin typeface="Garamond"/>
                <a:ea typeface="Garamond"/>
                <a:cs typeface="Garamond"/>
                <a:sym typeface="Garamond"/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Garamond"/>
                  <a:ea typeface="Garamond"/>
                  <a:cs typeface="Garamond"/>
                  <a:sym typeface="Garamond"/>
                </a:rPr>
                <a:t>a</a:t>
              </a:r>
              <a:r>
                <a:rPr lang="en" sz="1100">
                  <a:latin typeface="Garamond"/>
                  <a:ea typeface="Garamond"/>
                  <a:cs typeface="Garamond"/>
                  <a:sym typeface="Garamond"/>
                </a:rPr>
                <a:t>gent directions</a:t>
              </a:r>
              <a:endParaRPr sz="1100">
                <a:latin typeface="Garamond"/>
                <a:ea typeface="Garamond"/>
                <a:cs typeface="Garamond"/>
                <a:sym typeface="Garamond"/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Garamond"/>
                  <a:ea typeface="Garamond"/>
                  <a:cs typeface="Garamond"/>
                  <a:sym typeface="Garamond"/>
                </a:rPr>
                <a:t>time</a:t>
              </a:r>
              <a:endParaRPr sz="1100"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155" name="Google Shape;155;p24"/>
            <p:cNvSpPr txBox="1"/>
            <p:nvPr/>
          </p:nvSpPr>
          <p:spPr>
            <a:xfrm>
              <a:off x="2326650" y="1320300"/>
              <a:ext cx="1433700" cy="112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Garamond"/>
                  <a:ea typeface="Garamond"/>
                  <a:cs typeface="Garamond"/>
                  <a:sym typeface="Garamond"/>
                </a:rPr>
                <a:t>for each agent, </a:t>
              </a:r>
              <a:r>
                <a:rPr lang="en" sz="1100">
                  <a:latin typeface="Garamond"/>
                  <a:ea typeface="Garamond"/>
                  <a:cs typeface="Garamond"/>
                  <a:sym typeface="Garamond"/>
                </a:rPr>
                <a:t>c</a:t>
              </a:r>
              <a:r>
                <a:rPr lang="en" sz="1100">
                  <a:latin typeface="Garamond"/>
                  <a:ea typeface="Garamond"/>
                  <a:cs typeface="Garamond"/>
                  <a:sym typeface="Garamond"/>
                </a:rPr>
                <a:t>alculate joint positions in world space, renders data to texture in frame buffer</a:t>
              </a:r>
              <a:endParaRPr sz="1100"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cxnSp>
          <p:nvCxnSpPr>
            <p:cNvPr id="156" name="Google Shape;156;p24"/>
            <p:cNvCxnSpPr>
              <a:stCxn id="147" idx="3"/>
            </p:cNvCxnSpPr>
            <p:nvPr/>
          </p:nvCxnSpPr>
          <p:spPr>
            <a:xfrm>
              <a:off x="3894000" y="1883850"/>
              <a:ext cx="13560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157" name="Google Shape;157;p24"/>
            <p:cNvSpPr txBox="1"/>
            <p:nvPr/>
          </p:nvSpPr>
          <p:spPr>
            <a:xfrm>
              <a:off x="3982400" y="1559750"/>
              <a:ext cx="1179300" cy="74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Garamond"/>
                  <a:ea typeface="Garamond"/>
                  <a:cs typeface="Garamond"/>
                  <a:sym typeface="Garamond"/>
                </a:rPr>
                <a:t>f</a:t>
              </a:r>
              <a:r>
                <a:rPr lang="en" sz="1100">
                  <a:latin typeface="Garamond"/>
                  <a:ea typeface="Garamond"/>
                  <a:cs typeface="Garamond"/>
                  <a:sym typeface="Garamond"/>
                </a:rPr>
                <a:t>rame buffer</a:t>
              </a:r>
              <a:endParaRPr sz="1100"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cxnSp>
          <p:nvCxnSpPr>
            <p:cNvPr id="158" name="Google Shape;158;p24"/>
            <p:cNvCxnSpPr/>
            <p:nvPr/>
          </p:nvCxnSpPr>
          <p:spPr>
            <a:xfrm>
              <a:off x="4898400" y="3605375"/>
              <a:ext cx="351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59" name="Google Shape;159;p24"/>
            <p:cNvCxnSpPr/>
            <p:nvPr/>
          </p:nvCxnSpPr>
          <p:spPr>
            <a:xfrm>
              <a:off x="4898400" y="3778850"/>
              <a:ext cx="351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60" name="Google Shape;160;p24"/>
            <p:cNvCxnSpPr/>
            <p:nvPr/>
          </p:nvCxnSpPr>
          <p:spPr>
            <a:xfrm>
              <a:off x="4898400" y="3952325"/>
              <a:ext cx="351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161" name="Google Shape;161;p24"/>
            <p:cNvSpPr txBox="1"/>
            <p:nvPr/>
          </p:nvSpPr>
          <p:spPr>
            <a:xfrm>
              <a:off x="3719100" y="3407750"/>
              <a:ext cx="1179300" cy="74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Garamond"/>
                  <a:ea typeface="Garamond"/>
                  <a:cs typeface="Garamond"/>
                  <a:sym typeface="Garamond"/>
                </a:rPr>
                <a:t>camera</a:t>
              </a:r>
              <a:endParaRPr sz="1100">
                <a:latin typeface="Garamond"/>
                <a:ea typeface="Garamond"/>
                <a:cs typeface="Garamond"/>
                <a:sym typeface="Garamond"/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Garamond"/>
                  <a:ea typeface="Garamond"/>
                  <a:cs typeface="Garamond"/>
                  <a:sym typeface="Garamond"/>
                </a:rPr>
                <a:t>resolution</a:t>
              </a:r>
              <a:endParaRPr sz="1100">
                <a:latin typeface="Garamond"/>
                <a:ea typeface="Garamond"/>
                <a:cs typeface="Garamond"/>
                <a:sym typeface="Garamond"/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Garamond"/>
                  <a:ea typeface="Garamond"/>
                  <a:cs typeface="Garamond"/>
                  <a:sym typeface="Garamond"/>
                </a:rPr>
                <a:t>fov</a:t>
              </a:r>
              <a:endParaRPr sz="1100"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162" name="Google Shape;162;p24"/>
            <p:cNvSpPr txBox="1"/>
            <p:nvPr/>
          </p:nvSpPr>
          <p:spPr>
            <a:xfrm>
              <a:off x="5457275" y="1271675"/>
              <a:ext cx="1433700" cy="240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Garamond"/>
                  <a:ea typeface="Garamond"/>
                  <a:cs typeface="Garamond"/>
                  <a:sym typeface="Garamond"/>
                </a:rPr>
                <a:t>p</a:t>
              </a:r>
              <a:r>
                <a:rPr lang="en" sz="1100">
                  <a:latin typeface="Garamond"/>
                  <a:ea typeface="Garamond"/>
                  <a:cs typeface="Garamond"/>
                  <a:sym typeface="Garamond"/>
                </a:rPr>
                <a:t>erform ray-marching on signed distance functions </a:t>
              </a:r>
              <a:endParaRPr sz="1100">
                <a:latin typeface="Garamond"/>
                <a:ea typeface="Garamond"/>
                <a:cs typeface="Garamond"/>
                <a:sym typeface="Garamond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latin typeface="Garamond"/>
                <a:ea typeface="Garamond"/>
                <a:cs typeface="Garamond"/>
                <a:sym typeface="Garamond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Garamond"/>
                  <a:ea typeface="Garamond"/>
                  <a:cs typeface="Garamond"/>
                  <a:sym typeface="Garamond"/>
                </a:rPr>
                <a:t>s</a:t>
              </a:r>
              <a:r>
                <a:rPr lang="en" sz="1100">
                  <a:latin typeface="Garamond"/>
                  <a:ea typeface="Garamond"/>
                  <a:cs typeface="Garamond"/>
                  <a:sym typeface="Garamond"/>
                </a:rPr>
                <a:t>igned</a:t>
              </a:r>
              <a:r>
                <a:rPr lang="en" sz="1100">
                  <a:latin typeface="Garamond"/>
                  <a:ea typeface="Garamond"/>
                  <a:cs typeface="Garamond"/>
                  <a:sym typeface="Garamond"/>
                </a:rPr>
                <a:t> distance functions are defined by joint positions, which can be accessed through the frame buffer texture</a:t>
              </a:r>
              <a:endParaRPr sz="1100">
                <a:latin typeface="Garamond"/>
                <a:ea typeface="Garamond"/>
                <a:cs typeface="Garamond"/>
                <a:sym typeface="Garamond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cxnSp>
          <p:nvCxnSpPr>
            <p:cNvPr id="163" name="Google Shape;163;p24"/>
            <p:cNvCxnSpPr/>
            <p:nvPr/>
          </p:nvCxnSpPr>
          <p:spPr>
            <a:xfrm>
              <a:off x="7098125" y="1883850"/>
              <a:ext cx="61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164" name="Google Shape;164;p24"/>
            <p:cNvSpPr txBox="1"/>
            <p:nvPr/>
          </p:nvSpPr>
          <p:spPr>
            <a:xfrm>
              <a:off x="7442325" y="1686225"/>
              <a:ext cx="1179300" cy="74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Garamond"/>
                  <a:ea typeface="Garamond"/>
                  <a:cs typeface="Garamond"/>
                  <a:sym typeface="Garamond"/>
                </a:rPr>
                <a:t>output</a:t>
              </a:r>
              <a:endParaRPr sz="1100">
                <a:latin typeface="Garamond"/>
                <a:ea typeface="Garamond"/>
                <a:cs typeface="Garamond"/>
                <a:sym typeface="Garamond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2037" y="368875"/>
            <a:ext cx="6859927" cy="446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212" y="439613"/>
            <a:ext cx="8119572" cy="4264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81" name="Google Shape;18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0397" y="220900"/>
            <a:ext cx="2645150" cy="2849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225" y="178872"/>
            <a:ext cx="3542049" cy="1958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4200" y="796525"/>
            <a:ext cx="3626627" cy="200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6801" y="1862025"/>
            <a:ext cx="2854775" cy="255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83802" y="1862037"/>
            <a:ext cx="3006400" cy="30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84400" y="965212"/>
            <a:ext cx="3747900" cy="321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49075" y="2367250"/>
            <a:ext cx="3051401" cy="274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94" name="Google Shape;19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225" y="178872"/>
            <a:ext cx="3542049" cy="1958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01" name="Google Shape;20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225" y="178872"/>
            <a:ext cx="3542049" cy="1958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8687" y="357500"/>
            <a:ext cx="3626627" cy="200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29601" y="1209450"/>
            <a:ext cx="2854775" cy="255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1547" y="1947275"/>
            <a:ext cx="2645150" cy="284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11" name="Google Shape;21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225" y="178872"/>
            <a:ext cx="3542049" cy="1958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8687" y="357500"/>
            <a:ext cx="3626627" cy="200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29601" y="1209450"/>
            <a:ext cx="2854775" cy="255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1547" y="1947275"/>
            <a:ext cx="2645150" cy="2849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83802" y="1862037"/>
            <a:ext cx="3006400" cy="30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25925" y="775362"/>
            <a:ext cx="3747900" cy="3213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23" name="Google Shape;22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225" y="178872"/>
            <a:ext cx="3542049" cy="1958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8687" y="357500"/>
            <a:ext cx="3626627" cy="200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29601" y="1209450"/>
            <a:ext cx="2854775" cy="255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1547" y="1947275"/>
            <a:ext cx="2645150" cy="2849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83802" y="1862037"/>
            <a:ext cx="3006400" cy="30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25925" y="775362"/>
            <a:ext cx="3747900" cy="321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49075" y="2367250"/>
            <a:ext cx="3051401" cy="274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8675" y="988425"/>
            <a:ext cx="3166650" cy="316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2"/>
          <p:cNvSpPr txBox="1"/>
          <p:nvPr>
            <p:ph idx="4294967295"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Garamond"/>
                <a:ea typeface="Garamond"/>
                <a:cs typeface="Garamond"/>
                <a:sym typeface="Garamond"/>
              </a:rPr>
              <a:t>Demo</a:t>
            </a:r>
            <a:endParaRPr sz="1800"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3"/>
          <p:cNvSpPr txBox="1"/>
          <p:nvPr/>
        </p:nvSpPr>
        <p:spPr>
          <a:xfrm>
            <a:off x="1738225" y="3618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Video Gpujs views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18761" y="0"/>
            <a:ext cx="1118152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03610" y="0"/>
            <a:ext cx="1115122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03610" y="0"/>
            <a:ext cx="1115122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 txBox="1"/>
          <p:nvPr>
            <p:ph idx="4294967295"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Garamond"/>
                <a:ea typeface="Garamond"/>
                <a:cs typeface="Garamond"/>
                <a:sym typeface="Garamond"/>
              </a:rPr>
              <a:t>Optimization One: Bounding Capsules</a:t>
            </a:r>
            <a:endParaRPr sz="1800"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63583" y="0"/>
            <a:ext cx="1107119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90;p20"/>
          <p:cNvGrpSpPr/>
          <p:nvPr/>
        </p:nvGrpSpPr>
        <p:grpSpPr>
          <a:xfrm>
            <a:off x="1053000" y="613800"/>
            <a:ext cx="7038000" cy="3915913"/>
            <a:chOff x="802275" y="499688"/>
            <a:chExt cx="7038000" cy="3915913"/>
          </a:xfrm>
        </p:grpSpPr>
        <p:sp>
          <p:nvSpPr>
            <p:cNvPr id="91" name="Google Shape;91;p20"/>
            <p:cNvSpPr/>
            <p:nvPr/>
          </p:nvSpPr>
          <p:spPr>
            <a:xfrm>
              <a:off x="4321275" y="896600"/>
              <a:ext cx="3519000" cy="35190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20"/>
            <p:cNvSpPr/>
            <p:nvPr/>
          </p:nvSpPr>
          <p:spPr>
            <a:xfrm>
              <a:off x="802275" y="896600"/>
              <a:ext cx="3519000" cy="35190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3" name="Google Shape;93;p20"/>
            <p:cNvGrpSpPr/>
            <p:nvPr/>
          </p:nvGrpSpPr>
          <p:grpSpPr>
            <a:xfrm>
              <a:off x="1287075" y="1200125"/>
              <a:ext cx="2549400" cy="2911950"/>
              <a:chOff x="1561275" y="1025300"/>
              <a:chExt cx="2549400" cy="2911950"/>
            </a:xfrm>
          </p:grpSpPr>
          <p:sp>
            <p:nvSpPr>
              <p:cNvPr id="94" name="Google Shape;94;p20"/>
              <p:cNvSpPr/>
              <p:nvPr/>
            </p:nvSpPr>
            <p:spPr>
              <a:xfrm>
                <a:off x="1561275" y="1387850"/>
                <a:ext cx="2549400" cy="2549400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" name="Google Shape;95;p20"/>
              <p:cNvSpPr txBox="1"/>
              <p:nvPr/>
            </p:nvSpPr>
            <p:spPr>
              <a:xfrm>
                <a:off x="1561275" y="1025300"/>
                <a:ext cx="1718100" cy="47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latin typeface="Garamond"/>
                    <a:ea typeface="Garamond"/>
                    <a:cs typeface="Garamond"/>
                    <a:sym typeface="Garamond"/>
                  </a:rPr>
                  <a:t>If inside bounding capsule:</a:t>
                </a:r>
                <a:endParaRPr sz="1100">
                  <a:latin typeface="Garamond"/>
                  <a:ea typeface="Garamond"/>
                  <a:cs typeface="Garamond"/>
                  <a:sym typeface="Garamond"/>
                </a:endParaRPr>
              </a:p>
            </p:txBody>
          </p:sp>
          <p:sp>
            <p:nvSpPr>
              <p:cNvPr id="96" name="Google Shape;96;p20"/>
              <p:cNvSpPr txBox="1"/>
              <p:nvPr/>
            </p:nvSpPr>
            <p:spPr>
              <a:xfrm>
                <a:off x="1955325" y="1607150"/>
                <a:ext cx="1761300" cy="211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latin typeface="Garamond"/>
                    <a:ea typeface="Garamond"/>
                    <a:cs typeface="Garamond"/>
                    <a:sym typeface="Garamond"/>
                  </a:rPr>
                  <a:t>min( head sdf )</a:t>
                </a:r>
                <a:endParaRPr sz="1100">
                  <a:latin typeface="Garamond"/>
                  <a:ea typeface="Garamond"/>
                  <a:cs typeface="Garamond"/>
                  <a:sym typeface="Garamond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latin typeface="Garamond"/>
                    <a:ea typeface="Garamond"/>
                    <a:cs typeface="Garamond"/>
                    <a:sym typeface="Garamond"/>
                  </a:rPr>
                  <a:t>m</a:t>
                </a:r>
                <a:r>
                  <a:rPr lang="en" sz="1100">
                    <a:latin typeface="Garamond"/>
                    <a:ea typeface="Garamond"/>
                    <a:cs typeface="Garamond"/>
                    <a:sym typeface="Garamond"/>
                  </a:rPr>
                  <a:t>in( left bottom arm sdf )</a:t>
                </a:r>
                <a:endParaRPr sz="1100">
                  <a:latin typeface="Garamond"/>
                  <a:ea typeface="Garamond"/>
                  <a:cs typeface="Garamond"/>
                  <a:sym typeface="Garamond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latin typeface="Garamond"/>
                    <a:ea typeface="Garamond"/>
                    <a:cs typeface="Garamond"/>
                    <a:sym typeface="Garamond"/>
                  </a:rPr>
                  <a:t>m</a:t>
                </a:r>
                <a:r>
                  <a:rPr lang="en" sz="1100">
                    <a:latin typeface="Garamond"/>
                    <a:ea typeface="Garamond"/>
                    <a:cs typeface="Garamond"/>
                    <a:sym typeface="Garamond"/>
                  </a:rPr>
                  <a:t>in( left top arm sdf )</a:t>
                </a:r>
                <a:endParaRPr sz="1100">
                  <a:latin typeface="Garamond"/>
                  <a:ea typeface="Garamond"/>
                  <a:cs typeface="Garamond"/>
                  <a:sym typeface="Garamond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latin typeface="Garamond"/>
                    <a:ea typeface="Garamond"/>
                    <a:cs typeface="Garamond"/>
                    <a:sym typeface="Garamond"/>
                  </a:rPr>
                  <a:t>m</a:t>
                </a:r>
                <a:r>
                  <a:rPr lang="en" sz="1100">
                    <a:latin typeface="Garamond"/>
                    <a:ea typeface="Garamond"/>
                    <a:cs typeface="Garamond"/>
                    <a:sym typeface="Garamond"/>
                  </a:rPr>
                  <a:t>in( right bottom arm sdf )</a:t>
                </a:r>
                <a:endParaRPr sz="1100">
                  <a:latin typeface="Garamond"/>
                  <a:ea typeface="Garamond"/>
                  <a:cs typeface="Garamond"/>
                  <a:sym typeface="Garamond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latin typeface="Garamond"/>
                    <a:ea typeface="Garamond"/>
                    <a:cs typeface="Garamond"/>
                    <a:sym typeface="Garamond"/>
                  </a:rPr>
                  <a:t>min( right top arm sdf )</a:t>
                </a:r>
                <a:endParaRPr sz="1100">
                  <a:latin typeface="Garamond"/>
                  <a:ea typeface="Garamond"/>
                  <a:cs typeface="Garamond"/>
                  <a:sym typeface="Garamond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latin typeface="Garamond"/>
                    <a:ea typeface="Garamond"/>
                    <a:cs typeface="Garamond"/>
                    <a:sym typeface="Garamond"/>
                  </a:rPr>
                  <a:t>m</a:t>
                </a:r>
                <a:r>
                  <a:rPr lang="en" sz="1100">
                    <a:latin typeface="Garamond"/>
                    <a:ea typeface="Garamond"/>
                    <a:cs typeface="Garamond"/>
                    <a:sym typeface="Garamond"/>
                  </a:rPr>
                  <a:t>in( spine sdf )</a:t>
                </a:r>
                <a:endParaRPr sz="1100">
                  <a:latin typeface="Garamond"/>
                  <a:ea typeface="Garamond"/>
                  <a:cs typeface="Garamond"/>
                  <a:sym typeface="Garamond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latin typeface="Garamond"/>
                    <a:ea typeface="Garamond"/>
                    <a:cs typeface="Garamond"/>
                    <a:sym typeface="Garamond"/>
                  </a:rPr>
                  <a:t>min( belly sdf )</a:t>
                </a:r>
                <a:endParaRPr sz="1100">
                  <a:latin typeface="Garamond"/>
                  <a:ea typeface="Garamond"/>
                  <a:cs typeface="Garamond"/>
                  <a:sym typeface="Garamond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latin typeface="Garamond"/>
                    <a:ea typeface="Garamond"/>
                    <a:cs typeface="Garamond"/>
                    <a:sym typeface="Garamond"/>
                  </a:rPr>
                  <a:t>min( left bottom leg sdf )</a:t>
                </a:r>
                <a:endParaRPr sz="1100">
                  <a:latin typeface="Garamond"/>
                  <a:ea typeface="Garamond"/>
                  <a:cs typeface="Garamond"/>
                  <a:sym typeface="Garamond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latin typeface="Garamond"/>
                    <a:ea typeface="Garamond"/>
                    <a:cs typeface="Garamond"/>
                    <a:sym typeface="Garamond"/>
                  </a:rPr>
                  <a:t>min( left top leg sdf )</a:t>
                </a:r>
                <a:endParaRPr sz="1100">
                  <a:latin typeface="Garamond"/>
                  <a:ea typeface="Garamond"/>
                  <a:cs typeface="Garamond"/>
                  <a:sym typeface="Garamond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latin typeface="Garamond"/>
                    <a:ea typeface="Garamond"/>
                    <a:cs typeface="Garamond"/>
                    <a:sym typeface="Garamond"/>
                  </a:rPr>
                  <a:t>m</a:t>
                </a:r>
                <a:r>
                  <a:rPr lang="en" sz="1100">
                    <a:latin typeface="Garamond"/>
                    <a:ea typeface="Garamond"/>
                    <a:cs typeface="Garamond"/>
                    <a:sym typeface="Garamond"/>
                  </a:rPr>
                  <a:t>in( right bottom leg sdf )</a:t>
                </a:r>
                <a:endParaRPr sz="1100">
                  <a:latin typeface="Garamond"/>
                  <a:ea typeface="Garamond"/>
                  <a:cs typeface="Garamond"/>
                  <a:sym typeface="Garamond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latin typeface="Garamond"/>
                    <a:ea typeface="Garamond"/>
                    <a:cs typeface="Garamond"/>
                    <a:sym typeface="Garamond"/>
                  </a:rPr>
                  <a:t>min( right top leg sdf )</a:t>
                </a:r>
                <a:endParaRPr sz="1100">
                  <a:latin typeface="Garamond"/>
                  <a:ea typeface="Garamond"/>
                  <a:cs typeface="Garamond"/>
                  <a:sym typeface="Garamond"/>
                </a:endParaRPr>
              </a:p>
            </p:txBody>
          </p:sp>
        </p:grpSp>
        <p:sp>
          <p:nvSpPr>
            <p:cNvPr id="97" name="Google Shape;97;p20"/>
            <p:cNvSpPr txBox="1"/>
            <p:nvPr/>
          </p:nvSpPr>
          <p:spPr>
            <a:xfrm>
              <a:off x="802275" y="499688"/>
              <a:ext cx="3519000" cy="47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Garamond"/>
                  <a:ea typeface="Garamond"/>
                  <a:cs typeface="Garamond"/>
                  <a:sym typeface="Garamond"/>
                </a:rPr>
                <a:t>For every sphere tracing (ray march) step, for every agent:</a:t>
              </a:r>
              <a:endParaRPr sz="1100"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grpSp>
          <p:nvGrpSpPr>
            <p:cNvPr id="98" name="Google Shape;98;p20"/>
            <p:cNvGrpSpPr/>
            <p:nvPr/>
          </p:nvGrpSpPr>
          <p:grpSpPr>
            <a:xfrm>
              <a:off x="4806075" y="1200125"/>
              <a:ext cx="2549400" cy="2911950"/>
              <a:chOff x="5128600" y="1025300"/>
              <a:chExt cx="2549400" cy="2911950"/>
            </a:xfrm>
          </p:grpSpPr>
          <p:sp>
            <p:nvSpPr>
              <p:cNvPr id="99" name="Google Shape;99;p20"/>
              <p:cNvSpPr txBox="1"/>
              <p:nvPr/>
            </p:nvSpPr>
            <p:spPr>
              <a:xfrm>
                <a:off x="5128600" y="1025300"/>
                <a:ext cx="2549400" cy="47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latin typeface="Garamond"/>
                    <a:ea typeface="Garamond"/>
                    <a:cs typeface="Garamond"/>
                    <a:sym typeface="Garamond"/>
                  </a:rPr>
                  <a:t>Else, treat agent as a single capsule sdf:</a:t>
                </a:r>
                <a:endParaRPr sz="1100">
                  <a:latin typeface="Garamond"/>
                  <a:ea typeface="Garamond"/>
                  <a:cs typeface="Garamond"/>
                  <a:sym typeface="Garamond"/>
                </a:endParaRPr>
              </a:p>
            </p:txBody>
          </p:sp>
          <p:sp>
            <p:nvSpPr>
              <p:cNvPr id="100" name="Google Shape;100;p20"/>
              <p:cNvSpPr/>
              <p:nvPr/>
            </p:nvSpPr>
            <p:spPr>
              <a:xfrm>
                <a:off x="5128600" y="1387850"/>
                <a:ext cx="2549400" cy="2549400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" name="Google Shape;101;p20"/>
              <p:cNvSpPr txBox="1"/>
              <p:nvPr/>
            </p:nvSpPr>
            <p:spPr>
              <a:xfrm>
                <a:off x="5522650" y="1607150"/>
                <a:ext cx="1761300" cy="211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00">
                  <a:latin typeface="Garamond"/>
                  <a:ea typeface="Garamond"/>
                  <a:cs typeface="Garamond"/>
                  <a:sym typeface="Garamond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00">
                  <a:latin typeface="Garamond"/>
                  <a:ea typeface="Garamond"/>
                  <a:cs typeface="Garamond"/>
                  <a:sym typeface="Garamond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00">
                  <a:latin typeface="Garamond"/>
                  <a:ea typeface="Garamond"/>
                  <a:cs typeface="Garamond"/>
                  <a:sym typeface="Garamond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00">
                  <a:latin typeface="Garamond"/>
                  <a:ea typeface="Garamond"/>
                  <a:cs typeface="Garamond"/>
                  <a:sym typeface="Garamond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00">
                  <a:latin typeface="Garamond"/>
                  <a:ea typeface="Garamond"/>
                  <a:cs typeface="Garamond"/>
                  <a:sym typeface="Garamond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latin typeface="Garamond"/>
                    <a:ea typeface="Garamond"/>
                    <a:cs typeface="Garamond"/>
                    <a:sym typeface="Garamond"/>
                  </a:rPr>
                  <a:t>m</a:t>
                </a:r>
                <a:r>
                  <a:rPr lang="en" sz="1100">
                    <a:latin typeface="Garamond"/>
                    <a:ea typeface="Garamond"/>
                    <a:cs typeface="Garamond"/>
                    <a:sym typeface="Garamond"/>
                  </a:rPr>
                  <a:t>in( bounding capsule sdf )</a:t>
                </a:r>
                <a:endParaRPr sz="1100">
                  <a:latin typeface="Garamond"/>
                  <a:ea typeface="Garamond"/>
                  <a:cs typeface="Garamond"/>
                  <a:sym typeface="Garamond"/>
                </a:endParaRPr>
              </a:p>
            </p:txBody>
          </p:sp>
        </p:grp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/>
          <p:nvPr>
            <p:ph idx="4294967295"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Garamond"/>
                <a:ea typeface="Garamond"/>
                <a:cs typeface="Garamond"/>
                <a:sym typeface="Garamond"/>
              </a:rPr>
              <a:t>Optimization Two: Storing Data in Texture</a:t>
            </a:r>
            <a:endParaRPr sz="1800"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